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Proxima Nova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Alfa Slab On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E136C4D-E223-42F4-AA11-C1154D125B69}">
  <a:tblStyle styleId="{7E136C4D-E223-42F4-AA11-C1154D125B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22" Type="http://schemas.openxmlformats.org/officeDocument/2006/relationships/font" Target="fonts/ProximaNova-italic.fntdata"/><Relationship Id="rId21" Type="http://schemas.openxmlformats.org/officeDocument/2006/relationships/font" Target="fonts/ProximaNova-bold.fntdata"/><Relationship Id="rId24" Type="http://schemas.openxmlformats.org/officeDocument/2006/relationships/font" Target="fonts/Roboto-regular.fntdata"/><Relationship Id="rId23" Type="http://schemas.openxmlformats.org/officeDocument/2006/relationships/font" Target="fonts/ProximaNova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AlfaSlabOne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a7dc315b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a7dc315b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a80852018_2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a80852018_2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a80852018_2_1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a80852018_2_1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a7dc315b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a7dc315b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7a7dc315b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7a7dc315b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a808520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a808520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a7dc315b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a7dc315b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a7dc315b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a7dc315b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a8085201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a8085201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a8085201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a8085201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a80852018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a80852018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a80852018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a80852018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2.jpg"/><Relationship Id="rId7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Where is the missing person?</a:t>
            </a:r>
            <a:endParaRPr sz="4800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Pariya Samandi (UID: 205-092-357)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Stewart Dulaney (UID: 904-064-791)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December 03, 2019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 - The Good</a:t>
            </a:r>
            <a:endParaRPr/>
          </a:p>
        </p:txBody>
      </p:sp>
      <p:sp>
        <p:nvSpPr>
          <p:cNvPr id="125" name="Google Shape;125;p22"/>
          <p:cNvSpPr/>
          <p:nvPr/>
        </p:nvSpPr>
        <p:spPr>
          <a:xfrm flipH="1" rot="10800000">
            <a:off x="2550222" y="1457460"/>
            <a:ext cx="2386608" cy="2899365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" name="Google Shape;126;p22"/>
          <p:cNvGrpSpPr/>
          <p:nvPr/>
        </p:nvGrpSpPr>
        <p:grpSpPr>
          <a:xfrm>
            <a:off x="308751" y="1443519"/>
            <a:ext cx="2242124" cy="2927304"/>
            <a:chOff x="1126863" y="2013875"/>
            <a:chExt cx="1944600" cy="1569600"/>
          </a:xfrm>
        </p:grpSpPr>
        <p:sp>
          <p:nvSpPr>
            <p:cNvPr id="127" name="Google Shape;127;p22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2"/>
            <p:cNvSpPr txBox="1"/>
            <p:nvPr/>
          </p:nvSpPr>
          <p:spPr>
            <a:xfrm>
              <a:off x="1408485" y="2591506"/>
              <a:ext cx="1236300" cy="65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United Kingdom</a:t>
              </a:r>
              <a:endPara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9" name="Google Shape;129;p22"/>
          <p:cNvSpPr/>
          <p:nvPr/>
        </p:nvSpPr>
        <p:spPr>
          <a:xfrm>
            <a:off x="4936980" y="1471499"/>
            <a:ext cx="3789015" cy="2767048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22"/>
          <p:cNvGrpSpPr/>
          <p:nvPr/>
        </p:nvGrpSpPr>
        <p:grpSpPr>
          <a:xfrm>
            <a:off x="4572009" y="2597038"/>
            <a:ext cx="801325" cy="741794"/>
            <a:chOff x="4858109" y="2631368"/>
            <a:chExt cx="316442" cy="315000"/>
          </a:xfrm>
        </p:grpSpPr>
        <p:sp>
          <p:nvSpPr>
            <p:cNvPr id="131" name="Google Shape;131;p22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33" name="Google Shape;133;p22"/>
          <p:cNvGrpSpPr/>
          <p:nvPr/>
        </p:nvGrpSpPr>
        <p:grpSpPr>
          <a:xfrm>
            <a:off x="2153784" y="2571746"/>
            <a:ext cx="829174" cy="792389"/>
            <a:chOff x="3157188" y="909150"/>
            <a:chExt cx="470400" cy="470400"/>
          </a:xfrm>
        </p:grpSpPr>
        <p:sp>
          <p:nvSpPr>
            <p:cNvPr id="134" name="Google Shape;134;p22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22"/>
          <p:cNvSpPr txBox="1"/>
          <p:nvPr/>
        </p:nvSpPr>
        <p:spPr>
          <a:xfrm>
            <a:off x="3266425" y="2681438"/>
            <a:ext cx="10221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GDPR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5840588" y="2072088"/>
            <a:ext cx="1981800" cy="16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 Protection Impact Assessment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 - Flow of Personal Data</a:t>
            </a:r>
            <a:endParaRPr/>
          </a:p>
        </p:txBody>
      </p:sp>
      <p:sp>
        <p:nvSpPr>
          <p:cNvPr id="143" name="Google Shape;143;p23"/>
          <p:cNvSpPr/>
          <p:nvPr/>
        </p:nvSpPr>
        <p:spPr>
          <a:xfrm>
            <a:off x="0" y="2237239"/>
            <a:ext cx="2726700" cy="669000"/>
          </a:xfrm>
          <a:prstGeom prst="homePlate">
            <a:avLst>
              <a:gd fmla="val 50000" name="adj"/>
            </a:avLst>
          </a:prstGeom>
          <a:solidFill>
            <a:srgbClr val="8020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Camera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3"/>
          <p:cNvSpPr/>
          <p:nvPr/>
        </p:nvSpPr>
        <p:spPr>
          <a:xfrm>
            <a:off x="2221625" y="2237250"/>
            <a:ext cx="2541300" cy="669000"/>
          </a:xfrm>
          <a:prstGeom prst="chevron">
            <a:avLst>
              <a:gd fmla="val 50000" name="adj"/>
            </a:avLst>
          </a:prstGeom>
          <a:solidFill>
            <a:srgbClr val="A72A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Radio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3"/>
          <p:cNvSpPr/>
          <p:nvPr/>
        </p:nvSpPr>
        <p:spPr>
          <a:xfrm>
            <a:off x="4418699" y="2237250"/>
            <a:ext cx="2541300" cy="669000"/>
          </a:xfrm>
          <a:prstGeom prst="chevron">
            <a:avLst>
              <a:gd fmla="val 50000" name="adj"/>
            </a:avLst>
          </a:prstGeom>
          <a:solidFill>
            <a:srgbClr val="B02C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SD Card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3"/>
          <p:cNvSpPr/>
          <p:nvPr/>
        </p:nvSpPr>
        <p:spPr>
          <a:xfrm>
            <a:off x="6410664" y="2237250"/>
            <a:ext cx="2541300" cy="669000"/>
          </a:xfrm>
          <a:prstGeom prst="chevron">
            <a:avLst>
              <a:gd fmla="val 50000" name="adj"/>
            </a:avLst>
          </a:prstGeom>
          <a:solidFill>
            <a:srgbClr val="BE2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CD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 - The Bad</a:t>
            </a:r>
            <a:endParaRPr/>
          </a:p>
        </p:txBody>
      </p:sp>
      <p:grpSp>
        <p:nvGrpSpPr>
          <p:cNvPr id="152" name="Google Shape;152;p24"/>
          <p:cNvGrpSpPr/>
          <p:nvPr/>
        </p:nvGrpSpPr>
        <p:grpSpPr>
          <a:xfrm>
            <a:off x="820360" y="2937609"/>
            <a:ext cx="7503278" cy="1458768"/>
            <a:chOff x="943723" y="3783775"/>
            <a:chExt cx="3398839" cy="674450"/>
          </a:xfrm>
        </p:grpSpPr>
        <p:sp>
          <p:nvSpPr>
            <p:cNvPr id="153" name="Google Shape;153;p24"/>
            <p:cNvSpPr/>
            <p:nvPr/>
          </p:nvSpPr>
          <p:spPr>
            <a:xfrm>
              <a:off x="943723" y="3783775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1632122" y="3783788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943723" y="3783788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3335463" y="3783788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1210848" y="3783832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3633813" y="3915788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1704725" y="3783825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No auditable access logs</a:t>
              </a:r>
              <a:endPara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0" name="Google Shape;160;p24"/>
          <p:cNvGrpSpPr/>
          <p:nvPr/>
        </p:nvGrpSpPr>
        <p:grpSpPr>
          <a:xfrm>
            <a:off x="820192" y="1512427"/>
            <a:ext cx="7503618" cy="1425180"/>
            <a:chOff x="943723" y="3098500"/>
            <a:chExt cx="3398839" cy="674450"/>
          </a:xfrm>
        </p:grpSpPr>
        <p:sp>
          <p:nvSpPr>
            <p:cNvPr id="161" name="Google Shape;161;p24"/>
            <p:cNvSpPr/>
            <p:nvPr/>
          </p:nvSpPr>
          <p:spPr>
            <a:xfrm>
              <a:off x="943723" y="3098500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1632122" y="3098513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>
              <a:off x="943723" y="3098513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3335463" y="309851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4"/>
            <p:cNvSpPr/>
            <p:nvPr/>
          </p:nvSpPr>
          <p:spPr>
            <a:xfrm>
              <a:off x="1210848" y="309855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3633813" y="3230513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1704725" y="309855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No encryption</a:t>
              </a:r>
              <a:endPara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Drones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3100" y="2571750"/>
            <a:ext cx="3119200" cy="199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571750"/>
            <a:ext cx="3129498" cy="199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5643" y="935487"/>
            <a:ext cx="3504975" cy="2213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Scotland Police has revealed an aerial drone system to find missing people 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It uses advanced technologies like highly-powered optical cameras, neural networks, thermal imaging sensors, and Internet of Things devices.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low cost drone uses can be operated by two people, one for flying the drone and another one for using the recognition software (Macdonald). 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program falls short in preserving privacy by failing to protect potentially sensitive data captured.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8323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Usability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RPAS is capable of gathering data in real-time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RPAS is both technology-centered and user-centered. 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Designers have considered the end-user (human) needs per </a:t>
            </a:r>
            <a:r>
              <a:rPr lang="en" sz="2400"/>
              <a:t>Nielsen’s usability Heuristic Evaluation (HE)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8323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Nielsen’s Heuristics for Expert Evaluation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050" y="1152475"/>
            <a:ext cx="5943600" cy="21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6050" y="3390850"/>
            <a:ext cx="5943600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8323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5722"/>
                </a:solidFill>
              </a:rPr>
              <a:t>Applications - Police Scotland</a:t>
            </a:r>
            <a:endParaRPr>
              <a:solidFill>
                <a:srgbClr val="FF572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57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In addition to finding missing persons: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graphicFrame>
        <p:nvGraphicFramePr>
          <p:cNvPr id="99" name="Google Shape;99;p19"/>
          <p:cNvGraphicFramePr/>
          <p:nvPr/>
        </p:nvGraphicFramePr>
        <p:xfrm>
          <a:off x="952500" y="1847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{7E136C4D-E223-42F4-AA11-C1154D125B69}</a:tableStyleId>
              </a:tblPr>
              <a:tblGrid>
                <a:gridCol w="2413000"/>
                <a:gridCol w="2413000"/>
                <a:gridCol w="2413000"/>
              </a:tblGrid>
              <a:tr h="2034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/>
                </a:tc>
              </a:tr>
              <a:tr h="9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Crime Scenes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Unsafe Situations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Events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725" y="1928700"/>
            <a:ext cx="1863950" cy="186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0025" y="1928700"/>
            <a:ext cx="1863949" cy="186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5325" y="1928700"/>
            <a:ext cx="1863950" cy="186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8323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5722"/>
                </a:solidFill>
              </a:rPr>
              <a:t>Applications - Broader Law Enforcement</a:t>
            </a:r>
            <a:endParaRPr>
              <a:solidFill>
                <a:srgbClr val="FF57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8" name="Google Shape;108;p20"/>
          <p:cNvGraphicFramePr/>
          <p:nvPr/>
        </p:nvGraphicFramePr>
        <p:xfrm>
          <a:off x="311688" y="1248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{7E136C4D-E223-42F4-AA11-C1154D125B69}</a:tableStyleId>
              </a:tblPr>
              <a:tblGrid>
                <a:gridCol w="1704125"/>
                <a:gridCol w="1704125"/>
                <a:gridCol w="1704125"/>
                <a:gridCol w="1704125"/>
                <a:gridCol w="1704125"/>
              </a:tblGrid>
              <a:tr h="2346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/>
                </a:tc>
              </a:tr>
              <a:tr h="1069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Safeguard VIP’s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Detect Crime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Evaluate Disasters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Detect Hotspots</a:t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Car Accidents</a:t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001762"/>
            <a:ext cx="1632176" cy="113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6175" y="1842887"/>
            <a:ext cx="1577600" cy="145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1975" y="1906525"/>
            <a:ext cx="1380051" cy="1330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 rotWithShape="1">
          <a:blip r:embed="rId6">
            <a:alphaModFix/>
          </a:blip>
          <a:srcRect b="14022" l="0" r="0" t="0"/>
          <a:stretch/>
        </p:blipFill>
        <p:spPr>
          <a:xfrm>
            <a:off x="5490225" y="1870120"/>
            <a:ext cx="1632175" cy="1403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57510" y="1842877"/>
            <a:ext cx="1495139" cy="1457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8323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5722"/>
                </a:solidFill>
              </a:rPr>
              <a:t>Applications - Many More</a:t>
            </a:r>
            <a:endParaRPr>
              <a:solidFill>
                <a:srgbClr val="FF572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572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9" name="Google Shape;119;p21"/>
          <p:cNvGraphicFramePr/>
          <p:nvPr/>
        </p:nvGraphicFramePr>
        <p:xfrm>
          <a:off x="337950" y="1176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{7E136C4D-E223-42F4-AA11-C1154D125B69}</a:tableStyleId>
              </a:tblPr>
              <a:tblGrid>
                <a:gridCol w="4234050"/>
                <a:gridCol w="4234050"/>
              </a:tblGrid>
              <a:tr h="558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Sensors - Police Scotland</a:t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Add’l Sensors or Tools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2900050">
                <a:tc>
                  <a:txBody>
                    <a:bodyPr/>
                    <a:lstStyle/>
                    <a:p>
                      <a:pPr indent="-3810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400"/>
                        <a:buFont typeface="Proxima Nova"/>
                        <a:buChar char="●"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Daytime video camera</a:t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810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400"/>
                        <a:buFont typeface="Proxima Nova"/>
                        <a:buChar char="●"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Thermal image camera</a:t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810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400"/>
                        <a:buFont typeface="Proxima Nova"/>
                        <a:buChar char="●"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Air quality sensors</a:t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810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400"/>
                        <a:buFont typeface="Proxima Nova"/>
                        <a:buChar char="●"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Pepper spray</a:t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810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400"/>
                        <a:buFont typeface="Proxima Nova"/>
                        <a:buChar char="●"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Cell phone trackers</a:t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810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2400"/>
                        <a:buFont typeface="Proxima Nova"/>
                        <a:buChar char="●"/>
                      </a:pPr>
                      <a:r>
                        <a:rPr lang="en" sz="2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Etc</a:t>
                      </a:r>
                      <a:endParaRPr sz="2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